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67" r:id="rId8"/>
    <p:sldId id="268" r:id="rId9"/>
    <p:sldId id="270" r:id="rId10"/>
    <p:sldId id="273" r:id="rId11"/>
    <p:sldId id="263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3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651" y="1178710"/>
            <a:ext cx="7766936" cy="1646302"/>
          </a:xfrm>
        </p:spPr>
        <p:txBody>
          <a:bodyPr/>
          <a:lstStyle/>
          <a:p>
            <a:pPr algn="ctr"/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顔色モニター</a:t>
            </a:r>
            <a: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感情衛星「ひまわり」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19439" y="2912754"/>
            <a:ext cx="2437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グループ３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ja-JP" dirty="0" smtClean="0"/>
              <a:t>•</a:t>
            </a:r>
            <a:r>
              <a:rPr lang="ja-JP" altLang="ja-JP" dirty="0"/>
              <a:t>大西昌樹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八十岡恒人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矢頭岳人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安野光晴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</a:t>
            </a:r>
            <a:r>
              <a:rPr lang="ja-JP" altLang="ja-JP" dirty="0"/>
              <a:t>萩原健太郎</a:t>
            </a:r>
          </a:p>
          <a:p>
            <a:r>
              <a:rPr lang="ja-JP" altLang="en-US" dirty="0" smtClean="0"/>
              <a:t>　</a:t>
            </a:r>
            <a:r>
              <a:rPr lang="ja-JP" altLang="ja-JP" dirty="0" smtClean="0"/>
              <a:t>•島田光</a:t>
            </a:r>
            <a:endParaRPr lang="ja-JP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05255" y="250020"/>
            <a:ext cx="363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K1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スマート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システム開発実習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4653" y="3528306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2018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年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月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kumimoji="1" lang="ja-JP" altLang="en-US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20" y="727362"/>
            <a:ext cx="1887220" cy="1796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37" y="5120254"/>
            <a:ext cx="1738766" cy="1738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7" y="5031821"/>
            <a:ext cx="1772112" cy="1606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4" y="274011"/>
            <a:ext cx="1503680" cy="152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5" y="5120254"/>
            <a:ext cx="2610723" cy="1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利用技術・ツール</a:t>
            </a:r>
            <a:endParaRPr kumimoji="1" lang="ja-JP" altLang="en-US" sz="24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3238" y="655096"/>
            <a:ext cx="83526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K4_</a:t>
            </a:r>
            <a:r>
              <a:rPr kumimoji="1" lang="ja-JP" altLang="en-US" sz="1600" dirty="0"/>
              <a:t>スマート</a:t>
            </a:r>
            <a:r>
              <a:rPr kumimoji="1" lang="en-US" altLang="ja-JP" sz="1600" dirty="0" err="1"/>
              <a:t>IoT</a:t>
            </a:r>
            <a:r>
              <a:rPr kumimoji="1" lang="ja-JP" altLang="en-US" sz="1600" dirty="0"/>
              <a:t>システム・ビジネス</a:t>
            </a:r>
            <a:r>
              <a:rPr kumimoji="1" lang="ja-JP" altLang="en-US" sz="1600" dirty="0" smtClean="0"/>
              <a:t>入門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ja-JP" altLang="en-US" sz="1600" dirty="0" smtClean="0"/>
              <a:t>　→</a:t>
            </a:r>
            <a:r>
              <a:rPr kumimoji="1" lang="en-US" altLang="ja-JP" sz="1600" dirty="0" err="1" smtClean="0"/>
              <a:t>IoT</a:t>
            </a:r>
            <a:r>
              <a:rPr kumimoji="1" lang="ja-JP" altLang="en-US" sz="1600" dirty="0" smtClean="0"/>
              <a:t>サービスプラットフォームの活用（将来的なプラットフォーム構想）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K6_IoT</a:t>
            </a:r>
            <a:r>
              <a:rPr kumimoji="1" lang="ja-JP" altLang="en-US" sz="1600" dirty="0" smtClean="0"/>
              <a:t>イノベーション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→デザイン思考による分析（ユーザーの共感性に着目）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K7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アーキテクチャ・品質</a:t>
            </a:r>
            <a:r>
              <a:rPr kumimoji="1" lang="ja-JP" altLang="en-US" sz="1600" dirty="0" smtClean="0"/>
              <a:t>エンジニアリング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→アジャイル開発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K9</a:t>
            </a:r>
            <a:r>
              <a:rPr kumimoji="1" lang="en-US" altLang="ja-JP" sz="1600" dirty="0"/>
              <a:t>_</a:t>
            </a:r>
            <a:r>
              <a:rPr kumimoji="1" lang="ja-JP" altLang="en-US" sz="1600" dirty="0"/>
              <a:t>組込み・</a:t>
            </a:r>
            <a:r>
              <a:rPr kumimoji="1" lang="ja-JP" altLang="en-US" sz="1600" dirty="0" smtClean="0"/>
              <a:t>リアルタイムシステム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→組み込みシステム技術（ラズベリーパイによる</a:t>
            </a:r>
            <a:r>
              <a:rPr kumimoji="1" lang="en-US" altLang="ja-JP" sz="1600" dirty="0" smtClean="0"/>
              <a:t>IO</a:t>
            </a:r>
            <a:r>
              <a:rPr kumimoji="1" lang="ja-JP" altLang="en-US" sz="1600" dirty="0" smtClean="0"/>
              <a:t>制御、</a:t>
            </a:r>
            <a:r>
              <a:rPr kumimoji="1" lang="en-US" altLang="ja-JP" sz="1600" dirty="0" smtClean="0"/>
              <a:t>AD</a:t>
            </a:r>
            <a:r>
              <a:rPr kumimoji="1" lang="ja-JP" altLang="en-US" sz="1600" dirty="0" smtClean="0"/>
              <a:t>値取得）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K10_</a:t>
            </a:r>
            <a:r>
              <a:rPr kumimoji="1" lang="ja-JP" altLang="en-US" sz="1600" dirty="0"/>
              <a:t>クラウドシステムサービス・分散</a:t>
            </a:r>
            <a:r>
              <a:rPr kumimoji="1" lang="ja-JP" altLang="en-US" sz="1600" dirty="0" smtClean="0"/>
              <a:t>システム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→クラウドサービス活用（</a:t>
            </a:r>
            <a:r>
              <a:rPr kumimoji="1" lang="en-US" altLang="ja-JP" sz="1600" dirty="0"/>
              <a:t> Google Cloud Platform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K11_</a:t>
            </a:r>
            <a:r>
              <a:rPr kumimoji="1" lang="ja-JP" altLang="en-US" sz="1600" dirty="0"/>
              <a:t>ビッグデータマネジメント・</a:t>
            </a:r>
            <a:r>
              <a:rPr kumimoji="1" lang="ja-JP" altLang="en-US" sz="1600" dirty="0" smtClean="0"/>
              <a:t>アナリティクス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→データ構造（</a:t>
            </a:r>
            <a:r>
              <a:rPr kumimoji="1" lang="en-US" altLang="ja-JP" sz="1600" dirty="0" smtClean="0"/>
              <a:t>JSON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K13_</a:t>
            </a:r>
            <a:r>
              <a:rPr kumimoji="1" lang="ja-JP" altLang="en-US" sz="1600" dirty="0"/>
              <a:t>機械学習・深層</a:t>
            </a:r>
            <a:r>
              <a:rPr kumimoji="1" lang="ja-JP" altLang="en-US" sz="1600" dirty="0" smtClean="0"/>
              <a:t>学習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</a:t>
            </a:r>
            <a:r>
              <a:rPr kumimoji="1" lang="en-US" altLang="ja-JP" sz="1600" dirty="0" smtClean="0"/>
              <a:t>Python</a:t>
            </a:r>
            <a:r>
              <a:rPr kumimoji="1" lang="ja-JP" altLang="en-US" sz="1600" dirty="0" smtClean="0"/>
              <a:t>を用いたプロトタイピング、グラフ描画</a:t>
            </a:r>
            <a:endParaRPr kumimoji="1" lang="en-US" altLang="ja-JP" sz="1600" dirty="0" smtClean="0"/>
          </a:p>
          <a:p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/>
              <a:t>K14_</a:t>
            </a:r>
            <a:r>
              <a:rPr kumimoji="1" lang="ja-JP" altLang="en-US" sz="1600" dirty="0"/>
              <a:t>クラウド基盤構築</a:t>
            </a:r>
            <a:r>
              <a:rPr kumimoji="1" lang="ja-JP" altLang="en-US" sz="1600" dirty="0" smtClean="0"/>
              <a:t>演習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→技術の組み合わせによる新しい価値の創出（</a:t>
            </a:r>
            <a:r>
              <a:rPr kumimoji="1" lang="en-US" altLang="ja-JP" sz="1600" dirty="0" smtClean="0"/>
              <a:t> LINE</a:t>
            </a:r>
            <a:r>
              <a:rPr kumimoji="1" lang="ja-JP" altLang="en-US" sz="1600" dirty="0"/>
              <a:t> </a:t>
            </a:r>
            <a:r>
              <a:rPr kumimoji="1" lang="en-US" altLang="ja-JP" sz="1600" dirty="0" smtClean="0"/>
              <a:t>API </a:t>
            </a:r>
            <a:r>
              <a:rPr kumimoji="1" lang="ja-JP" altLang="en-US" sz="1600" dirty="0" smtClean="0"/>
              <a:t>）</a:t>
            </a:r>
            <a:endParaRPr kumimoji="1" lang="en-US" altLang="ja-JP" sz="1600" dirty="0" smtClean="0"/>
          </a:p>
          <a:p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344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330" y="1353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開発体制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227823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(AD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値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)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44061" y="41727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心拍測定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111764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状態メッセージ表示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320911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レーダーチャートの生成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869222" y="3205561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怒りデータ</a:t>
            </a:r>
            <a:endParaRPr kumimoji="0" lang="en-US" altLang="ja-JP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へ変換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313480" y="526540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時系列グラフの生成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5744303" y="181224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行動の提案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8698519" y="3165150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</a:t>
            </a: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操作</a:t>
            </a:r>
            <a:r>
              <a:rPr kumimoji="0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データ取得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17" name="カギ線コネクタ 16"/>
          <p:cNvCxnSpPr>
            <a:endCxn id="9" idx="0"/>
          </p:cNvCxnSpPr>
          <p:nvPr/>
        </p:nvCxnSpPr>
        <p:spPr>
          <a:xfrm>
            <a:off x="2133871" y="2735434"/>
            <a:ext cx="1457393" cy="470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>
            <a:stCxn id="5" idx="3"/>
            <a:endCxn id="9" idx="2"/>
          </p:cNvCxnSpPr>
          <p:nvPr/>
        </p:nvCxnSpPr>
        <p:spPr>
          <a:xfrm flipV="1">
            <a:off x="2288144" y="4119961"/>
            <a:ext cx="1303120" cy="50995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9" idx="3"/>
            <a:endCxn id="6" idx="1"/>
          </p:cNvCxnSpPr>
          <p:nvPr/>
        </p:nvCxnSpPr>
        <p:spPr>
          <a:xfrm flipV="1">
            <a:off x="4313305" y="1574846"/>
            <a:ext cx="1000175" cy="20879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9" idx="3"/>
            <a:endCxn id="10" idx="1"/>
          </p:cNvCxnSpPr>
          <p:nvPr/>
        </p:nvCxnSpPr>
        <p:spPr>
          <a:xfrm>
            <a:off x="4313305" y="3662761"/>
            <a:ext cx="1000175" cy="205984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9" idx="3"/>
            <a:endCxn id="7" idx="1"/>
          </p:cNvCxnSpPr>
          <p:nvPr/>
        </p:nvCxnSpPr>
        <p:spPr>
          <a:xfrm>
            <a:off x="4313305" y="3662761"/>
            <a:ext cx="1000175" cy="35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7" idx="3"/>
            <a:endCxn id="12" idx="1"/>
          </p:cNvCxnSpPr>
          <p:nvPr/>
        </p:nvCxnSpPr>
        <p:spPr>
          <a:xfrm flipV="1">
            <a:off x="6757563" y="3622350"/>
            <a:ext cx="1940956" cy="439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0" idx="3"/>
            <a:endCxn id="12" idx="1"/>
          </p:cNvCxnSpPr>
          <p:nvPr/>
        </p:nvCxnSpPr>
        <p:spPr>
          <a:xfrm flipV="1">
            <a:off x="6757563" y="3622350"/>
            <a:ext cx="1940956" cy="2100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カギ線コネクタ 48"/>
          <p:cNvCxnSpPr/>
          <p:nvPr/>
        </p:nvCxnSpPr>
        <p:spPr>
          <a:xfrm rot="5400000" flipH="1" flipV="1">
            <a:off x="456407" y="1364623"/>
            <a:ext cx="2364436" cy="1870483"/>
          </a:xfrm>
          <a:prstGeom prst="bentConnector3">
            <a:avLst>
              <a:gd name="adj1" fmla="val 226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5400000" flipH="1" flipV="1">
            <a:off x="435424" y="1439828"/>
            <a:ext cx="4408391" cy="3764029"/>
          </a:xfrm>
          <a:prstGeom prst="bentConnector3">
            <a:avLst>
              <a:gd name="adj1" fmla="val -253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668714" y="4641156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872826" y="1697245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八十岡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844061" y="368738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矢頭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956759" y="4739528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安野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956759" y="303681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萩原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56759" y="908874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大西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8713335" y="2659797"/>
            <a:ext cx="885635" cy="384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島田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 rot="16200000" flipV="1">
            <a:off x="6052115" y="3341838"/>
            <a:ext cx="471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endCxn id="12" idx="1"/>
          </p:cNvCxnSpPr>
          <p:nvPr/>
        </p:nvCxnSpPr>
        <p:spPr>
          <a:xfrm>
            <a:off x="6893169" y="1697244"/>
            <a:ext cx="1805350" cy="19251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668714" y="2854691"/>
            <a:ext cx="3636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8382000" y="792479"/>
            <a:ext cx="3969368" cy="2784543"/>
            <a:chOff x="2889592" y="494270"/>
            <a:chExt cx="6922531" cy="4787986"/>
          </a:xfrm>
        </p:grpSpPr>
        <p:pic>
          <p:nvPicPr>
            <p:cNvPr id="1028" name="Picture 4" descr="https://1.bp.blogspot.com/-qN6DM7Hf8Og/VdLrtgyLv-I/AAAAAAAAwwI/b7Ii11u40pQ/s800/house_danmen_1ka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592" y="494270"/>
              <a:ext cx="6922531" cy="47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4.bp.blogspot.com/-THJY2Lc2zhs/WUdY69JEeUI/AAAAAAABFA4/rX0fHsig6vMPLM6Q70Hwan0VnSu5PVI8gCLcBGAs/s800/pet_dog_si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83" y="2845659"/>
              <a:ext cx="2040021" cy="20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1.bp.blogspot.com/-wT4PplU7piU/UrEiIV2kXxI/AAAAAAAAb70/u-nwtIv1gNg/s800/block_asobi_bo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62"/>
            <a:stretch/>
          </p:blipFill>
          <p:spPr bwMode="auto">
            <a:xfrm>
              <a:off x="4226011" y="2837562"/>
              <a:ext cx="2285263" cy="1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s://1.bp.blogspot.com/-qN6DM7Hf8Og/VdLrtgyLv-I/AAAAAAAAwwI/b7Ii11u40pQ/s800/house_danmen_1k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39" y="4145279"/>
            <a:ext cx="4133508" cy="27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4.bp.blogspot.com/-J46bq82KrxM/UZSsdFSLOYI/AAAAAAAAS0c/EDjj7aVQOeU/s800/ojiisan_obaas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03" y="5122932"/>
            <a:ext cx="1429285" cy="1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様々な方々に対して展開可能</a:t>
            </a:r>
            <a:endParaRPr kumimoji="1" lang="ja-JP" altLang="en-US" sz="40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23" y="2062665"/>
            <a:ext cx="6018136" cy="4359343"/>
          </a:xfrm>
          <a:prstGeom prst="rect">
            <a:avLst/>
          </a:prstGeom>
        </p:spPr>
      </p:pic>
      <p:pic>
        <p:nvPicPr>
          <p:cNvPr id="1042" name="Picture 18" descr="https://3.bp.blogspot.com/-vSQVz9ILd7I/VtofTTKo9KI/AAAAAAAA4Wo/bVW_RMat7oY/s800/building_kaisy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9" y="2568702"/>
            <a:ext cx="3033464" cy="3347271"/>
          </a:xfrm>
          <a:prstGeom prst="rect">
            <a:avLst/>
          </a:prstGeom>
          <a:noFill/>
          <a:effectLst>
            <a:glow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2.bp.blogspot.com/-47rRGlJCk2M/Ugsrla17PBI/AAAAAAAAXF8/Xu7TePCXAhY/s800/gomasuri_businessma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 bwMode="auto">
          <a:xfrm rot="266554">
            <a:off x="879014" y="3577023"/>
            <a:ext cx="1302050" cy="22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5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0" y="298938"/>
            <a:ext cx="4348895" cy="6293392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246186" y="738554"/>
            <a:ext cx="4677506" cy="3525715"/>
          </a:xfrm>
          <a:prstGeom prst="wedgeRoundRectCallout">
            <a:avLst>
              <a:gd name="adj1" fmla="val 57799"/>
              <a:gd name="adj2" fmla="val -19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4000" dirty="0" smtClean="0"/>
              <a:t>よりよい社会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を築くため、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パパは今日も</a:t>
            </a:r>
            <a:endParaRPr kumimoji="1" lang="en-US" altLang="ja-JP" sz="4000" dirty="0" smtClean="0"/>
          </a:p>
          <a:p>
            <a:pPr lvl="1"/>
            <a:r>
              <a:rPr kumimoji="1" lang="ja-JP" altLang="en-US" sz="4000" dirty="0" smtClean="0"/>
              <a:t>頑張ります。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40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706" y="36438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開発サービスのコンセプト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0782" y="435351"/>
            <a:ext cx="1189121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スマート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では、ソリューション開発の手法～デバイスレイヤ～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NW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レイヤ～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ビッグデータ解析まで、総合的に学んできました。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9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今回開発では、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①奥様の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バイタルデータ（心拍）を取得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②クラウドに蓄積した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バイタルデータから、奥様の感情状態を解析し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kumimoji="1" lang="en-US" altLang="ja-JP" sz="2000" dirty="0" smtClean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③</a:t>
            </a:r>
            <a:r>
              <a:rPr kumimoji="1" lang="en-US" altLang="ja-JP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、ご主人の動きを</a:t>
            </a:r>
            <a:r>
              <a:rPr kumimoji="1" lang="ja-JP" altLang="en-US" sz="20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リコメンド</a:t>
            </a:r>
            <a:r>
              <a:rPr kumimoji="1" lang="ja-JP" altLang="en-US" sz="20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する</a:t>
            </a:r>
            <a:r>
              <a:rPr kumimoji="1" lang="ja-JP" altLang="en-US" sz="20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ソリューション</a:t>
            </a:r>
            <a:r>
              <a:rPr kumimoji="1" lang="ja-JP" altLang="en-US" sz="2000" dirty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を試作開発を</a:t>
            </a:r>
            <a:r>
              <a:rPr kumimoji="1" lang="ja-JP" altLang="en-US" sz="2000" dirty="0" smtClean="0">
                <a:solidFill>
                  <a:srgbClr val="0066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しました。</a:t>
            </a:r>
            <a:endParaRPr kumimoji="1" lang="en-US" altLang="ja-JP" sz="2000" dirty="0">
              <a:solidFill>
                <a:srgbClr val="0066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97498" y="5905273"/>
            <a:ext cx="99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商用ビジネスにおいては、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接続デバイスや可視化ツールも、自由に選択できるよう（パブサブモデル）でのインタフェース設計をしており、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さまざまなシーンで使っていただけることをイメージ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している。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776558" y="2474411"/>
            <a:ext cx="7932382" cy="3110556"/>
            <a:chOff x="794143" y="2491997"/>
            <a:chExt cx="6100307" cy="2620259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5690" y="4640037"/>
              <a:ext cx="517893" cy="333090"/>
            </a:xfrm>
            <a:prstGeom prst="rect">
              <a:avLst/>
            </a:prstGeom>
          </p:spPr>
        </p:pic>
        <p:sp>
          <p:nvSpPr>
            <p:cNvPr id="51" name="円柱 50"/>
            <p:cNvSpPr/>
            <p:nvPr/>
          </p:nvSpPr>
          <p:spPr>
            <a:xfrm>
              <a:off x="3007424" y="2883378"/>
              <a:ext cx="955541" cy="780765"/>
            </a:xfrm>
            <a:prstGeom prst="can">
              <a:avLst>
                <a:gd name="adj" fmla="val 193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クラウド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/</a:t>
              </a:r>
            </a:p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ビッグデータ・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AI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雲 51"/>
            <p:cNvSpPr/>
            <p:nvPr/>
          </p:nvSpPr>
          <p:spPr>
            <a:xfrm>
              <a:off x="1829138" y="3903749"/>
              <a:ext cx="3095106" cy="37193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ネットワーク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794143" y="2491997"/>
              <a:ext cx="1522719" cy="3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【</a:t>
              </a:r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今回開発内容</a:t>
              </a:r>
              <a:r>
                <a:rPr kumimoji="1" lang="en-US" altLang="ja-JP" sz="2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】</a:t>
              </a:r>
              <a:endParaRPr kumimoji="1"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837120" y="4593729"/>
              <a:ext cx="2803568" cy="51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奥様につけた、</a:t>
              </a:r>
              <a:endPara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バイタルデータ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心拍センサー</a:t>
              </a:r>
              <a:r>
                <a:rPr kumimoji="1" lang="en-US" altLang="ja-JP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取得</a:t>
              </a:r>
              <a:endParaRPr kumimoji="1" lang="en-US" altLang="ja-JP" sz="2000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38" y="3216929"/>
              <a:ext cx="619492" cy="988965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4525219" y="3035660"/>
              <a:ext cx="553761" cy="311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LINE</a:t>
              </a:r>
              <a:endParaRPr kumimoji="1"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696597" y="3578294"/>
              <a:ext cx="1367390" cy="259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rgbClr val="0000CC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汎用的なインタフェース</a:t>
              </a:r>
              <a:endParaRPr kumimoji="1" lang="ja-JP" altLang="en-US" sz="1400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" name="正方形/長方形 1"/>
            <p:cNvSpPr/>
            <p:nvPr/>
          </p:nvSpPr>
          <p:spPr>
            <a:xfrm>
              <a:off x="2671918" y="2588922"/>
              <a:ext cx="1803791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リコメンド状態解析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 flipH="1" flipV="1">
              <a:off x="3050462" y="4296958"/>
              <a:ext cx="13525" cy="30898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U ターン矢印 5"/>
            <p:cNvSpPr/>
            <p:nvPr/>
          </p:nvSpPr>
          <p:spPr>
            <a:xfrm rot="6601370" flipV="1">
              <a:off x="4372870" y="2882602"/>
              <a:ext cx="338516" cy="1109481"/>
            </a:xfrm>
            <a:prstGeom prst="uturnArrow">
              <a:avLst>
                <a:gd name="adj1" fmla="val 12283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673346" y="4341873"/>
              <a:ext cx="339258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①</a:t>
              </a:r>
              <a:endParaRPr lang="ja-JP" alt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043814" y="2924391"/>
              <a:ext cx="1850636" cy="3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0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kumimoji="1" lang="ja-JP" altLang="en-US" sz="2000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可視化、行動提案</a:t>
              </a:r>
              <a:endParaRPr lang="ja-JP" altLang="en-US" sz="20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67053" y="87923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リーンキャンパス</a:t>
            </a:r>
            <a:endParaRPr kumimoji="1"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4" y="470457"/>
            <a:ext cx="9195758" cy="630841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84960" y="5334000"/>
            <a:ext cx="86868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9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1353" y="170404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ユーザストーリーマッピング</a:t>
            </a:r>
          </a:p>
        </p:txBody>
      </p:sp>
      <p:sp>
        <p:nvSpPr>
          <p:cNvPr id="3" name="Rectangle 3"/>
          <p:cNvSpPr/>
          <p:nvPr/>
        </p:nvSpPr>
        <p:spPr>
          <a:xfrm>
            <a:off x="1310054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データの測定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1585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感情の把握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3116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行動の把握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4647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行動の実施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6178" y="1361612"/>
            <a:ext cx="1444083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結果の確認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1310054" y="2426868"/>
            <a:ext cx="8090207" cy="33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心拍測定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状態メッセージ表示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A2BE400-5EC2-834F-9205-749F613CCF5C}"/>
              </a:ext>
            </a:extLst>
          </p:cNvPr>
          <p:cNvCxnSpPr/>
          <p:nvPr/>
        </p:nvCxnSpPr>
        <p:spPr>
          <a:xfrm>
            <a:off x="1296076" y="4579793"/>
            <a:ext cx="813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2" y="5731073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時系列グラフの表示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258367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家事を手伝う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6294647" y="355975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奥さんの好きなものを買って帰る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2603914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スマートウォッチで測定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2971371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56178" y="2604305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スマホで感情を確認する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4650912" y="576518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行動の提案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7977121" y="4723387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0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レーダーチャート表示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943" y="431818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MVP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22396479-3483-8D45-A8D7-B8AC50D383A4}"/>
              </a:ext>
            </a:extLst>
          </p:cNvPr>
          <p:cNvSpPr/>
          <p:nvPr/>
        </p:nvSpPr>
        <p:spPr>
          <a:xfrm>
            <a:off x="1310053" y="3556326"/>
            <a:ext cx="144408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体温・血圧の測定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0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07730" y="38686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デモにあたり</a:t>
            </a:r>
            <a:endParaRPr kumimoji="1" lang="ja-JP" altLang="en-US" sz="24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967654"/>
            <a:ext cx="1208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我々、グループ３は、男性ばかりのチームとなっているため、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偏見等、多分に</a:t>
            </a:r>
            <a:r>
              <a:rPr kumimoji="1" lang="ja-JP" altLang="en-US" sz="3200" b="1" dirty="0" err="1" smtClean="0"/>
              <a:t>お見</a:t>
            </a:r>
            <a:r>
              <a:rPr kumimoji="1" lang="ja-JP" altLang="en-US" sz="3200" b="1" dirty="0" smtClean="0"/>
              <a:t>苦しい表現、シナリオとなっておりますが、</a:t>
            </a:r>
            <a:endParaRPr kumimoji="1" lang="en-US" altLang="ja-JP" sz="3200" b="1" dirty="0" smtClean="0"/>
          </a:p>
          <a:p>
            <a:r>
              <a:rPr kumimoji="1" lang="ja-JP" altLang="en-US" sz="3200" b="1" dirty="0" smtClean="0"/>
              <a:t>どうか広い心で、ご覧頂ければ幸いです</a:t>
            </a:r>
            <a:r>
              <a:rPr kumimoji="1" lang="ja-JP" altLang="en-US" sz="3200" b="1" dirty="0" err="1" smtClean="0"/>
              <a:t>。。。</a:t>
            </a:r>
            <a:r>
              <a:rPr kumimoji="1" lang="ja-JP" altLang="en-US" sz="3200" b="1" dirty="0" smtClean="0"/>
              <a:t>汗</a:t>
            </a:r>
            <a:endParaRPr kumimoji="1" lang="ja-JP" altLang="en-US" sz="32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59" y="2610911"/>
            <a:ext cx="6488356" cy="4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前準備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4" y="2258389"/>
            <a:ext cx="6543675" cy="43662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964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夫：「最近、君の体調が心配だから、スマートリストバンドをプレゼントするね！♡」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妻：「まぁ、うれしい！　ありがとう！♡」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夫：「これは心拍数や消費カロリーなどを測定してくれるから、身に着けておいてね！」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妻：「分かったわ♡」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62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ある</a:t>
            </a:r>
            <a:r>
              <a:rPr kumimoji="1" lang="ja-JP" altLang="en-US" sz="2400" b="1" dirty="0"/>
              <a:t>日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8" y="2082597"/>
            <a:ext cx="4533702" cy="4624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3275" y="794345"/>
            <a:ext cx="8244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夫：「いや～、楽しくてすっかり遅くなってしまったな～笑」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：「ほんと、楽しかったな～、上司の悪口だと盛り上がるな～　笑」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夫：「あっ、嫁に</a:t>
            </a:r>
            <a:r>
              <a:rPr kumimoji="1" lang="en-US" altLang="ja-JP" dirty="0" smtClean="0"/>
              <a:t>LINE</a:t>
            </a:r>
            <a:r>
              <a:rPr kumimoji="1" lang="ja-JP" altLang="en-US" dirty="0" err="1" smtClean="0"/>
              <a:t>するの</a:t>
            </a:r>
            <a:r>
              <a:rPr kumimoji="1" lang="ja-JP" altLang="en-US" dirty="0" smtClean="0"/>
              <a:t>忘れてた！汗　あっ、なんか嫁からスゲー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入ってる！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：「無言</a:t>
            </a:r>
            <a:r>
              <a:rPr kumimoji="1" lang="ja-JP" altLang="en-US" dirty="0" err="1" smtClean="0"/>
              <a:t>。。。。。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9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感情衛星ひまわり登場！</a:t>
            </a:r>
            <a:endParaRPr kumimoji="1" lang="ja-JP" altLang="en-US" sz="24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884" y="803138"/>
            <a:ext cx="7792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夫：「こんな時こそ、感情衛星ひまわりだぜ！」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：「なに、それ？？」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で、感情衛星ひまわりフレンドに</a:t>
            </a:r>
            <a:r>
              <a:rPr kumimoji="1" lang="en-US" altLang="ja-JP" dirty="0" smtClean="0"/>
              <a:t>『</a:t>
            </a:r>
            <a:r>
              <a:rPr kumimoji="1" lang="ja-JP" altLang="en-US" dirty="0" smtClean="0"/>
              <a:t>へ</a:t>
            </a:r>
            <a:r>
              <a:rPr kumimoji="1" lang="ja-JP" altLang="en-US" dirty="0"/>
              <a:t>い</a:t>
            </a:r>
            <a:r>
              <a:rPr kumimoji="1" lang="ja-JP" altLang="en-US" dirty="0" smtClean="0"/>
              <a:t>、</a:t>
            </a:r>
            <a:r>
              <a:rPr kumimoji="1" lang="ja-JP" altLang="en-US" dirty="0" err="1" smtClean="0"/>
              <a:t>あや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と打つだろ。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そうするとだな　ニヤリ」</a:t>
            </a:r>
            <a:endParaRPr kumimoji="1" lang="en-US" altLang="ja-JP" dirty="0" smtClean="0"/>
          </a:p>
          <a:p>
            <a:r>
              <a:rPr kumimoji="1" lang="ja-JP" altLang="en-US" dirty="0"/>
              <a:t>同僚</a:t>
            </a:r>
            <a:r>
              <a:rPr kumimoji="1" lang="ja-JP" altLang="en-US" dirty="0" smtClean="0"/>
              <a:t>：「スゲー！！！」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夫：「かなり激高してるぞ！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「何かプレゼント買って帰ろう！</a:t>
            </a:r>
            <a:r>
              <a:rPr kumimoji="1" lang="ja-JP" altLang="en-US" dirty="0" err="1" smtClean="0"/>
              <a:t>汗汗</a:t>
            </a:r>
            <a:r>
              <a:rPr kumimoji="1" lang="ja-JP" altLang="en-US" dirty="0" smtClean="0"/>
              <a:t>汗」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" y="2963009"/>
            <a:ext cx="4421633" cy="29278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60" y="3189904"/>
            <a:ext cx="3497107" cy="27800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67" y="0"/>
            <a:ext cx="3487068" cy="67876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735" y="4211172"/>
            <a:ext cx="1940685" cy="1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1884" y="1934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本日のデモ環境</a:t>
            </a:r>
            <a:endParaRPr kumimoji="1" lang="ja-JP" altLang="en-US" sz="2400" b="1" dirty="0"/>
          </a:p>
        </p:txBody>
      </p:sp>
      <p:sp>
        <p:nvSpPr>
          <p:cNvPr id="6" name="雲 5"/>
          <p:cNvSpPr/>
          <p:nvPr/>
        </p:nvSpPr>
        <p:spPr>
          <a:xfrm>
            <a:off x="3305908" y="712613"/>
            <a:ext cx="3842238" cy="1547447"/>
          </a:xfrm>
          <a:prstGeom prst="cloud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8" y="4405730"/>
            <a:ext cx="1852893" cy="1967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33022">
            <a:off x="1765374" y="5223782"/>
            <a:ext cx="398242" cy="527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396" y="916693"/>
            <a:ext cx="997475" cy="9799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4484430"/>
            <a:ext cx="1056909" cy="213883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430" y="5654370"/>
            <a:ext cx="535941" cy="529636"/>
          </a:xfrm>
          <a:prstGeom prst="rect">
            <a:avLst/>
          </a:prstGeom>
        </p:spPr>
      </p:pic>
      <p:cxnSp>
        <p:nvCxnSpPr>
          <p:cNvPr id="17" name="直線矢印コネクタ 16"/>
          <p:cNvCxnSpPr/>
          <p:nvPr/>
        </p:nvCxnSpPr>
        <p:spPr>
          <a:xfrm flipH="1" flipV="1">
            <a:off x="6065483" y="1874075"/>
            <a:ext cx="3640014" cy="2778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515100" y="1467659"/>
            <a:ext cx="3701070" cy="2849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370" y="4647229"/>
            <a:ext cx="2554525" cy="2014282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1899151" y="4652443"/>
            <a:ext cx="643738" cy="53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821707" y="5654370"/>
            <a:ext cx="777663" cy="100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4827" y="400089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今回は、スマートリストバンドを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ラズパイ＋心拍センサで代替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1821707" y="1518718"/>
            <a:ext cx="2066638" cy="3516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 rot="18011545">
            <a:off x="1064764" y="28957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定期的</a:t>
            </a:r>
            <a:r>
              <a:rPr kumimoji="1" lang="ja-JP" altLang="en-US" dirty="0" smtClean="0"/>
              <a:t>に心拍データ</a:t>
            </a:r>
            <a:r>
              <a:rPr kumimoji="1" lang="en-US" altLang="ja-JP" dirty="0" smtClean="0"/>
              <a:t>Upload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2330267">
            <a:off x="6182140" y="3381165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メッセージ「へい、あや」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 rot="2330267">
            <a:off x="6769806" y="250643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メッセージで感情指標　受信</a:t>
            </a:r>
            <a:endParaRPr kumimoji="1"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1884" y="38147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あやさん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err="1" smtClean="0"/>
              <a:t>yaso</a:t>
            </a:r>
            <a:r>
              <a:rPr kumimoji="1" lang="ja-JP" altLang="en-US" dirty="0" smtClean="0"/>
              <a:t>の妻）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24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</TotalTime>
  <Words>461</Words>
  <Application>Microsoft Office PowerPoint</Application>
  <PresentationFormat>ワイド画面</PresentationFormat>
  <Paragraphs>131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Meiryo UI</vt:lpstr>
      <vt:lpstr>メイリオ</vt:lpstr>
      <vt:lpstr>Arial</vt:lpstr>
      <vt:lpstr>Trebuchet MS</vt:lpstr>
      <vt:lpstr>Wingdings 3</vt:lpstr>
      <vt:lpstr>ファセット</vt:lpstr>
      <vt:lpstr>   顔色モニター 感情衛星「ひまわり」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様々な方々に対して展開可能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感情衛星「ひまわり」</dc:title>
  <dc:creator>WASEDA</dc:creator>
  <cp:lastModifiedBy>WASEDA</cp:lastModifiedBy>
  <cp:revision>42</cp:revision>
  <dcterms:created xsi:type="dcterms:W3CDTF">2018-09-29T00:19:36Z</dcterms:created>
  <dcterms:modified xsi:type="dcterms:W3CDTF">2018-09-29T05:10:36Z</dcterms:modified>
</cp:coreProperties>
</file>